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03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20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650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4573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3649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6543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6704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3601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50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4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898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52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383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647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672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696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525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2B275-7DE5-451A-8F84-CC8109E26F29}" type="datetimeFigureOut">
              <a:rPr lang="pl-PL" smtClean="0"/>
              <a:t>02.05.2022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D8F70-4884-4DA1-A8CF-46D9D623CF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05350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Kiedy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Udać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się z dzieckiem do logopedy?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98172" y="4820921"/>
            <a:ext cx="9448800" cy="6858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Praktyczny poradnik dla rodziców.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02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74765" y="1397726"/>
            <a:ext cx="10567851" cy="333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wieku 5 lat: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zamienia głoski szeregu szumiącego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„ż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dż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na głoski szeregu syczącego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„s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„z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„c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(„</a:t>
            </a:r>
            <a:r>
              <a:rPr lang="pl-PL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safa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“szafa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”),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rozróżnia podobnych do siebie wyrazów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tomek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„domek”,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buduje dłuższych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wypowiedzi,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dzieli słów na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sylaby,</a:t>
            </a:r>
            <a:endParaRPr lang="pl-PL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96833" y="1280159"/>
            <a:ext cx="10437223" cy="4820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wieku 6 lat: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wymawia prawidłowo wszystkich głosek (dąży się do tego, aby przed rozpoczęciem szkoły dziecko nie miało już żadnych wad wymowy, bo one niestety utrudniają naukę czytania i pisania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wymawia głoski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„r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buduje złożonych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wypowiedzi,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potrafi powiedzieć na jaką literę zaczyna się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potrafi wyodrębnić głoski </a:t>
            </a:r>
            <a:r>
              <a:rPr lang="pl-PL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 </a:t>
            </a:r>
            <a:r>
              <a:rPr lang="pl-PL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struktury wyrazowej (nagłos, śródgłos, wygłos),</a:t>
            </a:r>
            <a:endParaRPr lang="pl-PL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5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49086" y="1567543"/>
            <a:ext cx="107376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Drodzy Rodzice, pamiętajcie, to wy jesteście specjalistami „od waszych dzieci</a:t>
            </a:r>
            <a:r>
              <a:rPr lang="pl-PL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”. </a:t>
            </a:r>
            <a:r>
              <a:rPr lang="pl-PL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pl-PL" sz="4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pl-PL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znacie je najlepiej i macie najwięcej możliwości do ich obserwacji, a ta z kolei daje szansę na szybką interwencję logopedyczną, gdy tylko dostrzeżecie problem w rozwoju mowy </a:t>
            </a:r>
            <a:r>
              <a:rPr lang="pl-PL" sz="4000">
                <a:latin typeface="Times New Roman" panose="02020603050405020304" pitchFamily="18" charset="0"/>
                <a:ea typeface="Times New Roman" panose="02020603050405020304" pitchFamily="18" charset="0"/>
              </a:rPr>
              <a:t>waszego </a:t>
            </a:r>
            <a:r>
              <a:rPr lang="pl-PL" sz="400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pl-PL" sz="40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alucha </a:t>
            </a:r>
            <a:endParaRPr lang="pl-PL" sz="4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pl-PL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zgłosicie się do </a:t>
            </a:r>
            <a:r>
              <a:rPr lang="pl-PL" sz="4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terapeuty.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5468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95600" y="5218807"/>
            <a:ext cx="8610600" cy="1293028"/>
          </a:xfrm>
        </p:spPr>
        <p:txBody>
          <a:bodyPr>
            <a:normAutofit/>
          </a:bodyPr>
          <a:lstStyle/>
          <a:p>
            <a:r>
              <a:rPr lang="pl-PL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Opracowała:</a:t>
            </a:r>
            <a:br>
              <a:rPr lang="pl-PL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Anna Borkowska</a:t>
            </a:r>
            <a:br>
              <a:rPr lang="pl-PL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Logopeda</a:t>
            </a:r>
            <a:endParaRPr lang="pl-PL" sz="2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9858" y="1097280"/>
            <a:ext cx="10820400" cy="4024125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Bibliografia: 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Jarzębowska „Podstawy teorii i diagnozy logopedycznej”, Uniwersytet Opolski, Opole, 1983r.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Demelowa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„Elementy logopedii”, WSiP, Warszawa, 1979r.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Cieszyńska, M.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Korendo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„Wczesna Interwencja terapeutyczna. Stymulacja rozwoju dziecka od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nowortoka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6 roku życia”, Wydawnictwo Edukacyjne, Kraków, 2008r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ed. T. Gałkowski, G. Jarzębowska „”Logopedia. Pytania i odpowiedzi”, t. II, Uniwersytet Opolski, Opole, 2003r.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4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Drogi Rodzicu, jeśli bacznie obserwujesz swoje dziecko od pierwszych dni życia, bardzo wcześnie możesz zauważyć pewne symptomy nieprawidłowego rozwoju mowy, które powinny skłonić Cię do jak najszybszej konsultacji z logopedą. </a:t>
            </a:r>
          </a:p>
        </p:txBody>
      </p:sp>
    </p:spTree>
    <p:extLst>
      <p:ext uri="{BB962C8B-B14F-4D97-AF65-F5344CB8AC3E}">
        <p14:creationId xmlns:p14="http://schemas.microsoft.com/office/powerpoint/2010/main" val="15235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2332" y="509646"/>
            <a:ext cx="10670177" cy="1293028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Zawsze konsultuj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się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logopedą, gdy zauważysz, że Twoje dziecko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9006" y="1802674"/>
            <a:ext cx="11297194" cy="441601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nadmiernie się 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ślini,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ssie wargę, policzek, 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kciuk,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ma problemy z przyjmowaniem pokarmów (jako niemowlę ma trudności ze ssaniem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nawykowo oddycha przez 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 czasie mówienia, zabawy, każdej innej aktywności wkłada język między 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zęby,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ma ograniczone ruchy 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języka,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nie potrafi posłać całuska (usta ułożone w dzióbek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mówi niepłynnie (powtarza dźwięki mowy, sylaby, wyrazy i/lub przeciąga dźwięki mowy w wyrazach i/lub blokuje się na początku wypowiadanego słowa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mówi 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bezdźwięcznie,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mówi 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niewyraźnie,</a:t>
            </a: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nie nawiązuje kontaktu wzrokowego z </a:t>
            </a:r>
            <a:r>
              <a:rPr lang="pl-PL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rozmówcą,</a:t>
            </a:r>
            <a:endParaRPr lang="pl-PL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802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0045" y="333298"/>
            <a:ext cx="9932126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Zawsze konsultuj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się z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logopedą, gdy zauważysz, że Twoje dziecko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7605" y="1965961"/>
            <a:ext cx="11096897" cy="4748348"/>
          </a:xfrm>
        </p:spPr>
        <p:txBody>
          <a:bodyPr>
            <a:noAutofit/>
          </a:bodyPr>
          <a:lstStyle/>
          <a:p>
            <a:pPr lvl="0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wygórowany odruch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wymiotny,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problemy z odgryzaniem, żuciem oraz połykaniem różnorodnych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pokarmów,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wykazuje dużą nadwrażliwość jamy ustnej ( nie lubi mycia zębów, dotykania obrębu warg, wizyt u dentysty z powodu nadwrażliwości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skrócone wędzidełko podjęzykowe lub wydaje Ci się, że może mieć nieprawidłowo zbudowany aparat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artykulacyjny,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słyszy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dźwięków,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chrapie,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przewlekłe infekcje uszu,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podejrzewamy wadę zgryzu,</a:t>
            </a:r>
          </a:p>
          <a:p>
            <a:pPr lvl="0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głos jest słaby, zachrypnięty lub o zabarwieniu nosowym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9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15440" y="659870"/>
            <a:ext cx="8610600" cy="1293028"/>
          </a:xfrm>
        </p:spPr>
        <p:txBody>
          <a:bodyPr/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Twój niepokój może się pojawić, gdy dziecko: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Niemowlę:</a:t>
            </a:r>
          </a:p>
          <a:p>
            <a:pPr marL="0" indent="0">
              <a:buNone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obniżone napięcie mięśniowe,</a:t>
            </a:r>
          </a:p>
          <a:p>
            <a:pPr lvl="0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zwraca uwagi na dźwięki  (ok. 4-5 miesiąca),</a:t>
            </a:r>
          </a:p>
          <a:p>
            <a:pPr lvl="0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gaworzy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(ok. 6 miesiąca),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reaguje uśmiechem na twarz mamy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(ok. 6 miesiąca),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99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27017" y="1267097"/>
            <a:ext cx="10620103" cy="4000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wieku 12 miesięcy: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wraca uwagi na głośne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dźwięki,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kojarzy przedmiotów z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otoczenia 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ich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nazwą,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pojawiają się pierwsze sylaby oraz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proste wyrazy,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wykazuje zainteresowania mową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werbalną,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używa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gestów,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dąży do komunikacji, nie nawiązuje kontaktu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wzrokowego,</a:t>
            </a:r>
            <a:endParaRPr lang="pl-PL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27017" y="692332"/>
            <a:ext cx="10123714" cy="605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wieku 24 miesięcy: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naśladuje dźwięków otoczenia (onomatopeje)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ok.18–24 miesiąc,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wypowiada kilku krótkich wyrazów (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„daj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„mama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„tata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„baba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”),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wypowiada samogłosek: a, e, i, o, u,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wypowiada spółgłosek: p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b, m, t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reaguje na proste polecenia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(„Gdzie 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lala?”,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„Daj 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misia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”),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między 2 a 3 rokiem życia nie wypowiada prostych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zdań,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notorycznie wkłada przedmioty do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buzi,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ssie kciuk, wargę,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rękaw,</a:t>
            </a:r>
            <a:endParaRPr lang="pl-PL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09452" y="1423852"/>
            <a:ext cx="10306594" cy="287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wieku 36 miesięcy: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podczas artykulacji wsuwa język między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zęby,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wypowiada głosek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„ś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„ź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„ć</a:t>
            </a: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dź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konstruuje zdań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złożonych,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widać przyrostu ilościowego </a:t>
            </a: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słownictwa,</a:t>
            </a:r>
            <a:endParaRPr lang="pl-PL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9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61703" y="770709"/>
            <a:ext cx="10711543" cy="5633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wieku 4 lat: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mowa wciąż jest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niewyraźna,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upraszcza grupy spółgłoskowe (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jete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„jeszcze”),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zamienia głoskę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„k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na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„t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i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„g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na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„d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(„</a:t>
            </a:r>
            <a:r>
              <a:rPr lang="pl-PL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piłta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„piłka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dołąb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„gołąb”),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zamienia głoski z szeregu syczącego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„s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„z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„c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dz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na szereg ciszący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„ś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„ź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„ć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dź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(„</a:t>
            </a:r>
            <a:r>
              <a:rPr lang="pl-PL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ziupa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„zupa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pl-PL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sianki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„sanki”),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mówi bezdźwięcznie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„fota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„woda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„tom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„dom”,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zamienia głoski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„w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i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„f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na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„b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i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„p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„</a:t>
            </a:r>
            <a:r>
              <a:rPr lang="pl-PL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bazonik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„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wazonik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wymawia poprawnej głoski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„l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(wciąż zamienia na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„j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„jajka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„lalka”),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buduje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zdań,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buduje zdań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pytających,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potrafi opowiedzieć co widzi na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obrazku,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zacina </a:t>
            </a:r>
            <a:r>
              <a:rPr lang="pl-PL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się,</a:t>
            </a:r>
            <a:endParaRPr lang="pl-PL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a">
  <a:themeElements>
    <a:clrScheme name="Par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Par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TM04033937[[fn=Para]]</Template>
  <TotalTime>106</TotalTime>
  <Words>821</Words>
  <Application>Microsoft Office PowerPoint</Application>
  <PresentationFormat>Panoramiczny</PresentationFormat>
  <Paragraphs>76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Times New Roman</vt:lpstr>
      <vt:lpstr>Para</vt:lpstr>
      <vt:lpstr>Kiedy Udać się z dzieckiem do logopedy?</vt:lpstr>
      <vt:lpstr>Prezentacja programu PowerPoint</vt:lpstr>
      <vt:lpstr>Zawsze konsultuj się z logopedą, gdy zauważysz, że Twoje dziecko:</vt:lpstr>
      <vt:lpstr>Zawsze konsultuj się z logopedą, gdy zauważysz, że Twoje dziecko:</vt:lpstr>
      <vt:lpstr>Twój niepokój może się pojawić, gdy dziecko: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Opracowała:  Anna Borkowska Logopeda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Kiedy Uadać się z dzieckiem do logopedy?</dc:title>
  <dc:creator>Anna Borkowska</dc:creator>
  <cp:lastModifiedBy>Anna Borkowska</cp:lastModifiedBy>
  <cp:revision>11</cp:revision>
  <dcterms:created xsi:type="dcterms:W3CDTF">2022-04-30T16:02:18Z</dcterms:created>
  <dcterms:modified xsi:type="dcterms:W3CDTF">2022-05-02T10:18:02Z</dcterms:modified>
</cp:coreProperties>
</file>